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58" r:id="rId3"/>
    <p:sldId id="263" r:id="rId4"/>
    <p:sldId id="264" r:id="rId5"/>
    <p:sldId id="270" r:id="rId6"/>
    <p:sldId id="291" r:id="rId7"/>
    <p:sldId id="269" r:id="rId8"/>
    <p:sldId id="292" r:id="rId9"/>
    <p:sldId id="293" r:id="rId10"/>
    <p:sldId id="294" r:id="rId11"/>
    <p:sldId id="295" r:id="rId12"/>
    <p:sldId id="296" r:id="rId13"/>
    <p:sldId id="297" r:id="rId14"/>
    <p:sldId id="29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6" autoAdjust="0"/>
    <p:restoredTop sz="71565" autoAdjust="0"/>
  </p:normalViewPr>
  <p:slideViewPr>
    <p:cSldViewPr snapToGrid="0">
      <p:cViewPr varScale="1">
        <p:scale>
          <a:sx n="85" d="100"/>
          <a:sy n="85" d="100"/>
        </p:scale>
        <p:origin x="207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9E355C-1CEB-488F-9603-2530AFF3AD46}" type="datetimeFigureOut">
              <a:rPr lang="en-GB" smtClean="0"/>
              <a:t>26/02/2021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737C5B-FEC3-495B-8779-01850281E7D4}" type="slidenum">
              <a:rPr lang="en-GB" smtClean="0"/>
              <a:t>‹#›</a:t>
            </a:fld>
            <a:endParaRPr lang="en-GB"/>
          </a:p>
        </p:txBody>
      </p:sp>
    </p:spTree>
    <p:extLst>
      <p:ext uri="{BB962C8B-B14F-4D97-AF65-F5344CB8AC3E}">
        <p14:creationId xmlns:p14="http://schemas.microsoft.com/office/powerpoint/2010/main" val="39176534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CA69FB0-FACA-4FEB-BCEB-4D285D820F06}" type="slidenum">
              <a:rPr lang="en-US" altLang="en-US" smtClean="0"/>
              <a:pPr>
                <a:spcBef>
                  <a:spcPct val="0"/>
                </a:spcBef>
              </a:pPr>
              <a:t>1</a:t>
            </a:fld>
            <a:endParaRPr lang="en-US" altLang="en-US"/>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79798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mn-ea"/>
                <a:cs typeface="+mn-cs"/>
              </a:rPr>
              <a:t>In order to meet the future education and training needs of the industry, Chapter Seven explores the development of education in tourism, hospitality and events, and the contemporary factors influencing learning and teaching. In Chapter Eight, the focus is turned to the future of film tourism, which continues to grow in popularity.  Similarly, wellness tourism is currently one of the fastest growing tourism niche markets, which is covered in Chapter Nine.  In Chapter Ten, we consider the tourism industry’s impacts on socio-cultural, environmental and economic dimensions of sustainable development into the future.  </a:t>
            </a: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11</a:t>
            </a:fld>
            <a:endParaRPr lang="en-GB"/>
          </a:p>
        </p:txBody>
      </p:sp>
    </p:spTree>
    <p:extLst>
      <p:ext uri="{BB962C8B-B14F-4D97-AF65-F5344CB8AC3E}">
        <p14:creationId xmlns:p14="http://schemas.microsoft.com/office/powerpoint/2010/main" val="7048206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mn-ea"/>
                <a:cs typeface="+mn-cs"/>
              </a:rPr>
              <a:t>In the remaining chapters, our attention is turned to the development of foresight among tourism practitioners, students and policy-makers.  There is a focus on future approaches to problem-solving in Chapter 12, presenting potential scenarios that spell the demise of tourism as we know it in Chapter 13, and building of future scenarios in the travel, hospitality and events sectors in Chapter 14. Finally, a summary of the book is presented in Chapter 15. </a:t>
            </a: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12</a:t>
            </a:fld>
            <a:endParaRPr lang="en-GB"/>
          </a:p>
        </p:txBody>
      </p:sp>
    </p:spTree>
    <p:extLst>
      <p:ext uri="{BB962C8B-B14F-4D97-AF65-F5344CB8AC3E}">
        <p14:creationId xmlns:p14="http://schemas.microsoft.com/office/powerpoint/2010/main" val="19945710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737C5B-FEC3-495B-8779-01850281E7D4}" type="slidenum">
              <a:rPr lang="en-GB" smtClean="0"/>
              <a:t>13</a:t>
            </a:fld>
            <a:endParaRPr lang="en-GB"/>
          </a:p>
        </p:txBody>
      </p:sp>
    </p:spTree>
    <p:extLst>
      <p:ext uri="{BB962C8B-B14F-4D97-AF65-F5344CB8AC3E}">
        <p14:creationId xmlns:p14="http://schemas.microsoft.com/office/powerpoint/2010/main" val="30018438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737C5B-FEC3-495B-8779-01850281E7D4}" type="slidenum">
              <a:rPr lang="en-GB" smtClean="0"/>
              <a:t>14</a:t>
            </a:fld>
            <a:endParaRPr lang="en-GB"/>
          </a:p>
        </p:txBody>
      </p:sp>
    </p:spTree>
    <p:extLst>
      <p:ext uri="{BB962C8B-B14F-4D97-AF65-F5344CB8AC3E}">
        <p14:creationId xmlns:p14="http://schemas.microsoft.com/office/powerpoint/2010/main" val="4910476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The impacts of Covid-19 are being felt across the world’s societies, economies and natural environment. Some industries have been more impacted than others, including the international tourism industry. The United Nations World Tourism Organisation (UNWTO) predicts that due to the travel related impacts of Covid-19 international tourism could decline by between 60-80% in 2020, with US$80 billion already lost in exports from the industry for the first quarter of 2020 (UNWTO, 2020a).</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In these unprecedented times, it becomes more important than ever to consider what the future might hold for the industry. By examining current and future capabilities of the industry, this research book explores the opportunities available to shape the future through rebuilding, disrupting and developing greater resilience in the tourism industry. The common theme throughout the chapters is change – no matter how change emerges, the authors of this book recognise that the industry is always going to face times of turbulence, whether it be climate change, political or financial disruptions or pandemics, those in the industry need to have resilience, understand the forces of change and are prepared to adapt. This chapter sets out the core principles associated with anticipating the future of the international travel, hospitality and events sectors. It starts with a broad overview of the global tourism industry, followed by the definitions and scope of the sectors that will be covered in the book. A discussion on tourism futures as an area of research is presented and finally, the sections and individual chapters are introduced.</a:t>
            </a:r>
          </a:p>
          <a:p>
            <a:r>
              <a:rPr lang="en-AU" sz="1200" kern="1200" dirty="0">
                <a:solidFill>
                  <a:schemeClr val="tx1"/>
                </a:solidFill>
                <a:effectLst/>
                <a:latin typeface="+mn-lt"/>
                <a:ea typeface="+mn-ea"/>
                <a:cs typeface="+mn-cs"/>
              </a:rPr>
              <a:t> </a:t>
            </a:r>
          </a:p>
          <a:p>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76737C5B-FEC3-495B-8779-01850281E7D4}" type="slidenum">
              <a:rPr lang="en-GB" smtClean="0"/>
              <a:t>3</a:t>
            </a:fld>
            <a:endParaRPr lang="en-GB"/>
          </a:p>
        </p:txBody>
      </p:sp>
    </p:spTree>
    <p:extLst>
      <p:ext uri="{BB962C8B-B14F-4D97-AF65-F5344CB8AC3E}">
        <p14:creationId xmlns:p14="http://schemas.microsoft.com/office/powerpoint/2010/main" val="31315655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The definition of the tourism industry for the purposes of this book has been adapted from the UNWTO as being:</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The cluster of production units in different sectors that provide consumption goods and services demanded by tourists. Such clusters are called sectors because tourist acquisition represents such a significant share of their supply that, in the absence of tourists, their production of these would cease to exist in meaningful quantity (UNWTO, 2008).</a:t>
            </a:r>
          </a:p>
          <a:p>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76737C5B-FEC3-495B-8779-01850281E7D4}" type="slidenum">
              <a:rPr lang="en-GB" smtClean="0"/>
              <a:t>4</a:t>
            </a:fld>
            <a:endParaRPr lang="en-GB"/>
          </a:p>
        </p:txBody>
      </p:sp>
    </p:spTree>
    <p:extLst>
      <p:ext uri="{BB962C8B-B14F-4D97-AF65-F5344CB8AC3E}">
        <p14:creationId xmlns:p14="http://schemas.microsoft.com/office/powerpoint/2010/main" val="6027188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Notwithstanding the current threat to the industry from Covid-19, tourism has seen significant growth in the last few decades based largely on the rising disposable income and living standards in a significant part of the world’s population.</a:t>
            </a:r>
          </a:p>
          <a:p>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mn-ea"/>
                <a:cs typeface="+mn-cs"/>
              </a:rPr>
              <a:t>The three sectors referred to in the above definition that form a key focus of this book are the travel, hospitality and events sectors. Therefore, when referring to the ‘Tourism Industry’, all three sectors are encompassed in the discussion although we also recognise that the industry is sometimes referred to as the ‘THE’ sector.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It is important to note that the drivers of transformation in the industry continue to arise from both the demand and supply side. On the demand side, we have seen rising disposable income, favourable exchange rates, technological change, government regulations and changing consumer preferences for leisure activity and spending (Page and Connell, 2020). </a:t>
            </a:r>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5</a:t>
            </a:fld>
            <a:endParaRPr lang="en-GB"/>
          </a:p>
        </p:txBody>
      </p:sp>
    </p:spTree>
    <p:extLst>
      <p:ext uri="{BB962C8B-B14F-4D97-AF65-F5344CB8AC3E}">
        <p14:creationId xmlns:p14="http://schemas.microsoft.com/office/powerpoint/2010/main" val="1712432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In response, governments and local tourism operators have moved to step in and meet this growing demand. Supply is rising to meet this increased demand in relation to transport, accommodation, visitor-attractions, associated services and government incentives to attract tourists (Dwyer </a:t>
            </a:r>
            <a:r>
              <a:rPr lang="en-AU" sz="1200" i="1" kern="1200" dirty="0">
                <a:solidFill>
                  <a:schemeClr val="tx1"/>
                </a:solidFill>
                <a:effectLst/>
                <a:latin typeface="+mn-lt"/>
                <a:ea typeface="+mn-ea"/>
                <a:cs typeface="+mn-cs"/>
              </a:rPr>
              <a:t>et al.,</a:t>
            </a:r>
            <a:r>
              <a:rPr lang="en-AU" sz="1200" kern="1200" dirty="0">
                <a:solidFill>
                  <a:schemeClr val="tx1"/>
                </a:solidFill>
                <a:effectLst/>
                <a:latin typeface="+mn-lt"/>
                <a:ea typeface="+mn-ea"/>
                <a:cs typeface="+mn-cs"/>
              </a:rPr>
              <a:t> 2020).</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Governments at all levels - national, regional and local, have grown to appreciate the value of tourism income for their economies and the importance it has made to the employment and training of people. World-wide tourism arrivals in 2019 included 1.5 billion travellers generating US$1.5 billion (UNWTO, 2020e). Its impact cannot be understated with almost all countries in the world depending to some extent on tourists to support their economy. This highlights the importance of the industry and recognises that it is in the interest of all countries that tourism continues to exist globally in some capacity. Aside from the economic and employment benefits there are many other important contributions that tourism makes. Whether it be raising awareness of the many cultural differences around the world, highlighting the importance of national treasures or simply bringing people together so that they might experience conversations, stories or understand the many ways that people live, tourism makes for a much richer and harmonious globe.       </a:t>
            </a: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6</a:t>
            </a:fld>
            <a:endParaRPr lang="en-GB"/>
          </a:p>
        </p:txBody>
      </p:sp>
    </p:spTree>
    <p:extLst>
      <p:ext uri="{BB962C8B-B14F-4D97-AF65-F5344CB8AC3E}">
        <p14:creationId xmlns:p14="http://schemas.microsoft.com/office/powerpoint/2010/main" val="10382908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7</a:t>
            </a:fld>
            <a:endParaRPr lang="en-GB"/>
          </a:p>
        </p:txBody>
      </p:sp>
    </p:spTree>
    <p:extLst>
      <p:ext uri="{BB962C8B-B14F-4D97-AF65-F5344CB8AC3E}">
        <p14:creationId xmlns:p14="http://schemas.microsoft.com/office/powerpoint/2010/main" val="8411488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mn-ea"/>
                <a:cs typeface="+mn-cs"/>
              </a:rPr>
              <a:t>With the growth and size of the global tourism industry, it becomes important to understand and effectively frame the future of the industry for business leaders and policy-makers (Veal </a:t>
            </a:r>
            <a:r>
              <a:rPr lang="en-AU" sz="1200" i="1" kern="1200" dirty="0">
                <a:solidFill>
                  <a:schemeClr val="tx1"/>
                </a:solidFill>
                <a:effectLst/>
                <a:latin typeface="+mn-lt"/>
                <a:ea typeface="+mn-ea"/>
                <a:cs typeface="+mn-cs"/>
              </a:rPr>
              <a:t>et al.,</a:t>
            </a:r>
            <a:r>
              <a:rPr lang="en-AU" sz="1200" kern="1200" dirty="0">
                <a:solidFill>
                  <a:schemeClr val="tx1"/>
                </a:solidFill>
                <a:effectLst/>
                <a:latin typeface="+mn-lt"/>
                <a:ea typeface="+mn-ea"/>
                <a:cs typeface="+mn-cs"/>
              </a:rPr>
              <a:t> 2015; Yeoman and Postma, 2014).  Tourism futures is a relative new area that is evolving, and involves analysing trends, patterns, historical underpinnings and change to compose a range of possibilities for the industry in the medium to long term future (</a:t>
            </a:r>
            <a:r>
              <a:rPr lang="en-AU" sz="1200" kern="1200" dirty="0" err="1">
                <a:solidFill>
                  <a:schemeClr val="tx1"/>
                </a:solidFill>
                <a:effectLst/>
                <a:latin typeface="+mn-lt"/>
                <a:ea typeface="+mn-ea"/>
                <a:cs typeface="+mn-cs"/>
              </a:rPr>
              <a:t>Buhalis</a:t>
            </a:r>
            <a:r>
              <a:rPr lang="en-AU" sz="1200" kern="1200" dirty="0">
                <a:solidFill>
                  <a:schemeClr val="tx1"/>
                </a:solidFill>
                <a:effectLst/>
                <a:latin typeface="+mn-lt"/>
                <a:ea typeface="+mn-ea"/>
                <a:cs typeface="+mn-cs"/>
              </a:rPr>
              <a:t> </a:t>
            </a:r>
            <a:r>
              <a:rPr lang="en-AU" sz="1200" i="1" kern="1200" dirty="0">
                <a:solidFill>
                  <a:schemeClr val="tx1"/>
                </a:solidFill>
                <a:effectLst/>
                <a:latin typeface="+mn-lt"/>
                <a:ea typeface="+mn-ea"/>
                <a:cs typeface="+mn-cs"/>
              </a:rPr>
              <a:t>et al.,</a:t>
            </a:r>
            <a:r>
              <a:rPr lang="en-AU" sz="1200" kern="1200" dirty="0">
                <a:solidFill>
                  <a:schemeClr val="tx1"/>
                </a:solidFill>
                <a:effectLst/>
                <a:latin typeface="+mn-lt"/>
                <a:ea typeface="+mn-ea"/>
                <a:cs typeface="+mn-cs"/>
              </a:rPr>
              <a:t> 2006).  </a:t>
            </a:r>
          </a:p>
          <a:p>
            <a:endParaRPr lang="en-AU" dirty="0"/>
          </a:p>
          <a:p>
            <a:r>
              <a:rPr lang="en-AU" sz="1200" kern="1200" dirty="0">
                <a:solidFill>
                  <a:schemeClr val="tx1"/>
                </a:solidFill>
                <a:effectLst/>
                <a:latin typeface="+mn-lt"/>
                <a:ea typeface="+mn-ea"/>
                <a:cs typeface="+mn-cs"/>
              </a:rPr>
              <a:t>Thus, there are three features of futures studies that set the tone of this book. Firstly, we aim to take a systems’ view of the industry, which includes a consideration of the range of stakeholders including, </a:t>
            </a:r>
            <a:r>
              <a:rPr lang="en-AU" sz="1200" i="1" kern="1200" dirty="0">
                <a:solidFill>
                  <a:schemeClr val="tx1"/>
                </a:solidFill>
                <a:effectLst/>
                <a:latin typeface="+mn-lt"/>
                <a:ea typeface="+mn-ea"/>
                <a:cs typeface="+mn-cs"/>
              </a:rPr>
              <a:t>inter alia</a:t>
            </a:r>
            <a:r>
              <a:rPr lang="en-AU" sz="1200" kern="1200" dirty="0">
                <a:solidFill>
                  <a:schemeClr val="tx1"/>
                </a:solidFill>
                <a:effectLst/>
                <a:latin typeface="+mn-lt"/>
                <a:ea typeface="+mn-ea"/>
                <a:cs typeface="+mn-cs"/>
              </a:rPr>
              <a:t>, consumers, producers, governments, NGOs and local communities. This allows for a holistic understanding of the scope of industry, and important inter-relationships between stakeholders that might shape future scenarios. Secondly, we examine potential and probable future trends based on an analysis of the socio-cultural technological, economic, environmental, political and international dimensions. Thirdly, we take a medium to long-term view of the future potential and opportunities available to the travel, hospitality and events sectors that extends beyond the one to three years strategic planning cycle. </a:t>
            </a:r>
          </a:p>
          <a:p>
            <a:r>
              <a:rPr lang="en-AU" sz="1200" kern="1200" dirty="0">
                <a:solidFill>
                  <a:schemeClr val="tx1"/>
                </a:solidFill>
                <a:effectLst/>
                <a:latin typeface="+mn-lt"/>
                <a:ea typeface="+mn-ea"/>
                <a:cs typeface="+mn-cs"/>
              </a:rPr>
              <a:t> </a:t>
            </a: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8</a:t>
            </a:fld>
            <a:endParaRPr lang="en-GB"/>
          </a:p>
        </p:txBody>
      </p:sp>
    </p:spTree>
    <p:extLst>
      <p:ext uri="{BB962C8B-B14F-4D97-AF65-F5344CB8AC3E}">
        <p14:creationId xmlns:p14="http://schemas.microsoft.com/office/powerpoint/2010/main" val="5464417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In Chapter Two, we explore the drivers that are likely to influence tourism in the future, through an analysis of the external and internal forces of change in the industry.  Concepts such as smart tourism, virtual tourism, underwater hotels, artificial intelligence are introduced to showcase examples of what is currently being implemented in some countries and/or sectors. Other concepts such as the potential of space tourism and impacts of climate change are also explored to indicate how the industry may change depending on demand. This is followed by a detailed look into the rise of the middle class in the decades leading up to 2050 in Chapter Three.  </a:t>
            </a:r>
          </a:p>
          <a:p>
            <a:r>
              <a:rPr lang="en-AU" sz="1200" kern="1200" dirty="0">
                <a:solidFill>
                  <a:schemeClr val="tx1"/>
                </a:solidFill>
                <a:effectLst/>
                <a:latin typeface="+mn-lt"/>
                <a:ea typeface="+mn-ea"/>
                <a:cs typeface="+mn-cs"/>
              </a:rPr>
              <a:t> </a:t>
            </a: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9</a:t>
            </a:fld>
            <a:endParaRPr lang="en-GB"/>
          </a:p>
        </p:txBody>
      </p:sp>
    </p:spTree>
    <p:extLst>
      <p:ext uri="{BB962C8B-B14F-4D97-AF65-F5344CB8AC3E}">
        <p14:creationId xmlns:p14="http://schemas.microsoft.com/office/powerpoint/2010/main" val="5754857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mn-ea"/>
                <a:cs typeface="+mn-cs"/>
              </a:rPr>
              <a:t>Hospitality trends and future scenarios are discussed in Chapter Four highlighting innovative products and services that are becoming available.  In Chapter Five, we explore the future of visitor attractions by using the examples of theme parks and world-renowned tourist attractions to illustrate the possible developments in this area, and we consider the impact of social media and over-tourism on these attractions.  Events of the future are covered in Chapter Six, where we delve into the various contemporary issues which are likely to make an impact on events in the future which include event sustainability, event inclusivity and event technology. </a:t>
            </a: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10</a:t>
            </a:fld>
            <a:endParaRPr lang="en-GB"/>
          </a:p>
        </p:txBody>
      </p:sp>
    </p:spTree>
    <p:extLst>
      <p:ext uri="{BB962C8B-B14F-4D97-AF65-F5344CB8AC3E}">
        <p14:creationId xmlns:p14="http://schemas.microsoft.com/office/powerpoint/2010/main" val="10233447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28882" y="-11112"/>
            <a:ext cx="1663118" cy="1319407"/>
          </a:xfrm>
          <a:prstGeom prst="rect">
            <a:avLst/>
          </a:prstGeom>
        </p:spPr>
      </p:pic>
    </p:spTree>
    <p:extLst>
      <p:ext uri="{BB962C8B-B14F-4D97-AF65-F5344CB8AC3E}">
        <p14:creationId xmlns:p14="http://schemas.microsoft.com/office/powerpoint/2010/main" val="4126012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3069891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744927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1919520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907232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GB"/>
              <a:t>[book title]  © Goodfellow Publishers 201x</a:t>
            </a:r>
          </a:p>
        </p:txBody>
      </p:sp>
      <p:sp>
        <p:nvSpPr>
          <p:cNvPr id="7" name="Slide Number Placeholder 6"/>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196676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r>
              <a:rPr lang="en-GB"/>
              <a:t>[book title]  © Goodfellow Publishers 201x</a:t>
            </a:r>
          </a:p>
        </p:txBody>
      </p:sp>
      <p:sp>
        <p:nvSpPr>
          <p:cNvPr id="9" name="Slide Number Placeholder 8"/>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3049969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r>
              <a:rPr lang="en-GB"/>
              <a:t>[book title]  © Goodfellow Publishers 201x</a:t>
            </a:r>
          </a:p>
        </p:txBody>
      </p:sp>
      <p:sp>
        <p:nvSpPr>
          <p:cNvPr id="5" name="Slide Number Placeholder 4"/>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3948953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r>
              <a:rPr lang="en-GB"/>
              <a:t>[book title]  © Goodfellow Publishers 201x</a:t>
            </a:r>
          </a:p>
        </p:txBody>
      </p:sp>
      <p:sp>
        <p:nvSpPr>
          <p:cNvPr id="4" name="Slide Number Placeholder 3"/>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2173141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GB"/>
              <a:t>[book title]  © Goodfellow Publishers 201x</a:t>
            </a:r>
          </a:p>
        </p:txBody>
      </p:sp>
      <p:sp>
        <p:nvSpPr>
          <p:cNvPr id="7" name="Slide Number Placeholder 6"/>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2592626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GB"/>
              <a:t>[book title]  © Goodfellow Publishers 201x</a:t>
            </a:r>
          </a:p>
        </p:txBody>
      </p:sp>
      <p:sp>
        <p:nvSpPr>
          <p:cNvPr id="7" name="Slide Number Placeholder 6"/>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2329206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[book title]  © Goodfellow Publishers 201x</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CD3C51-24F8-41B7-8E33-F32A2E6838BA}" type="slidenum">
              <a:rPr lang="en-GB" smtClean="0"/>
              <a:t>‹#›</a:t>
            </a:fld>
            <a:endParaRPr lang="en-GB"/>
          </a:p>
        </p:txBody>
      </p:sp>
    </p:spTree>
    <p:extLst>
      <p:ext uri="{BB962C8B-B14F-4D97-AF65-F5344CB8AC3E}">
        <p14:creationId xmlns:p14="http://schemas.microsoft.com/office/powerpoint/2010/main" val="1563237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1676401" y="1989139"/>
            <a:ext cx="8812213"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4000" b="1" dirty="0"/>
              <a:t>Chapter 1: Introduction</a:t>
            </a:r>
          </a:p>
          <a:p>
            <a:pPr algn="ctr" eaLnBrk="1" hangingPunct="1"/>
            <a:endParaRPr lang="en-GB" altLang="en-US" sz="4000" b="1" dirty="0"/>
          </a:p>
          <a:p>
            <a:pPr algn="ctr" eaLnBrk="1" hangingPunct="1"/>
            <a:endParaRPr lang="en-US" altLang="en-US" sz="4000" b="1" dirty="0"/>
          </a:p>
        </p:txBody>
      </p:sp>
      <p:sp>
        <p:nvSpPr>
          <p:cNvPr id="11267" name="Rectangle 4"/>
          <p:cNvSpPr>
            <a:spLocks noChangeArrowheads="1"/>
          </p:cNvSpPr>
          <p:nvPr/>
        </p:nvSpPr>
        <p:spPr bwMode="auto">
          <a:xfrm>
            <a:off x="1524000" y="43934"/>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Tx/>
              <a:buChar char="•"/>
            </a:pPr>
            <a:endParaRPr lang="en-GB" altLang="en-US"/>
          </a:p>
        </p:txBody>
      </p:sp>
      <p:sp>
        <p:nvSpPr>
          <p:cNvPr id="2" name="Footer Placeholder 1"/>
          <p:cNvSpPr>
            <a:spLocks noGrp="1"/>
          </p:cNvSpPr>
          <p:nvPr>
            <p:ph type="ftr" sz="quarter" idx="11"/>
          </p:nvPr>
        </p:nvSpPr>
        <p:spPr>
          <a:xfrm>
            <a:off x="998807" y="6356350"/>
            <a:ext cx="10030264" cy="365125"/>
          </a:xfrm>
        </p:spPr>
        <p:txBody>
          <a:bodyPr/>
          <a:lstStyle/>
          <a:p>
            <a:r>
              <a:rPr lang="en-GB" dirty="0"/>
              <a:t>International Tourism Futures © Clare Lade, Paul Strickland, Elspeth Frew, Paul Willard, Swati Nagpal, Sandra </a:t>
            </a:r>
            <a:r>
              <a:rPr lang="en-GB" dirty="0" err="1"/>
              <a:t>Cherro</a:t>
            </a:r>
            <a:r>
              <a:rPr lang="en-GB" dirty="0"/>
              <a:t> Osorio, Peter Vitartas. </a:t>
            </a:r>
          </a:p>
          <a:p>
            <a:r>
              <a:rPr lang="en-GB" dirty="0"/>
              <a:t>All rights reserved 2020</a:t>
            </a:r>
          </a:p>
        </p:txBody>
      </p:sp>
      <p:pic>
        <p:nvPicPr>
          <p:cNvPr id="5" name="Picture 4" descr="A picture containing colorful&#10;&#10;Description automatically generated">
            <a:extLst>
              <a:ext uri="{FF2B5EF4-FFF2-40B4-BE49-F238E27FC236}">
                <a16:creationId xmlns:a16="http://schemas.microsoft.com/office/drawing/2014/main" id="{120408FB-E65D-41A2-A114-33E23165DC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0" y="15798"/>
            <a:ext cx="1524000" cy="1985287"/>
          </a:xfrm>
          <a:prstGeom prst="rect">
            <a:avLst/>
          </a:prstGeom>
        </p:spPr>
      </p:pic>
      <p:pic>
        <p:nvPicPr>
          <p:cNvPr id="7" name="Picture 6" descr="A picture containing drawing&#10;&#10;Description automatically generated">
            <a:extLst>
              <a:ext uri="{FF2B5EF4-FFF2-40B4-BE49-F238E27FC236}">
                <a16:creationId xmlns:a16="http://schemas.microsoft.com/office/drawing/2014/main" id="{895C6E3B-5AF3-4C1E-9350-EED5E0C636A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504" y="6084016"/>
            <a:ext cx="713496" cy="687013"/>
          </a:xfrm>
          <a:prstGeom prst="rect">
            <a:avLst/>
          </a:prstGeom>
        </p:spPr>
      </p:pic>
      <p:pic>
        <p:nvPicPr>
          <p:cNvPr id="10" name="Picture 9" descr="A picture containing drawing&#10;&#10;Description automatically generated">
            <a:extLst>
              <a:ext uri="{FF2B5EF4-FFF2-40B4-BE49-F238E27FC236}">
                <a16:creationId xmlns:a16="http://schemas.microsoft.com/office/drawing/2014/main" id="{4453021C-AE19-42AD-9A7A-3BCEB6D03D7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430000" y="6084016"/>
            <a:ext cx="713496" cy="687013"/>
          </a:xfrm>
          <a:prstGeom prst="rect">
            <a:avLst/>
          </a:prstGeom>
        </p:spPr>
      </p:pic>
    </p:spTree>
    <p:extLst>
      <p:ext uri="{BB962C8B-B14F-4D97-AF65-F5344CB8AC3E}">
        <p14:creationId xmlns:p14="http://schemas.microsoft.com/office/powerpoint/2010/main" val="3335074199"/>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Sectors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82615"/>
            <a:ext cx="10515600" cy="4594348"/>
          </a:xfrm>
        </p:spPr>
        <p:txBody>
          <a:bodyPr>
            <a:normAutofit lnSpcReduction="10000"/>
          </a:bodyPr>
          <a:lstStyle/>
          <a:p>
            <a:pPr>
              <a:lnSpc>
                <a:spcPct val="100000"/>
              </a:lnSpc>
            </a:pPr>
            <a:r>
              <a:rPr lang="en-AU" dirty="0"/>
              <a:t>Chapter 4</a:t>
            </a:r>
          </a:p>
          <a:p>
            <a:pPr lvl="1">
              <a:lnSpc>
                <a:spcPct val="100000"/>
              </a:lnSpc>
            </a:pPr>
            <a:r>
              <a:rPr lang="en-AU" dirty="0"/>
              <a:t>Hospitality trends and future scenarios</a:t>
            </a:r>
          </a:p>
          <a:p>
            <a:pPr lvl="1">
              <a:lnSpc>
                <a:spcPct val="100000"/>
              </a:lnSpc>
            </a:pPr>
            <a:r>
              <a:rPr lang="en-AU" dirty="0"/>
              <a:t>Innovative products and services in the sector</a:t>
            </a:r>
          </a:p>
          <a:p>
            <a:pPr>
              <a:lnSpc>
                <a:spcPct val="100000"/>
              </a:lnSpc>
            </a:pPr>
            <a:r>
              <a:rPr lang="en-AU" dirty="0"/>
              <a:t>Chapter 5</a:t>
            </a:r>
          </a:p>
          <a:p>
            <a:pPr lvl="1">
              <a:lnSpc>
                <a:spcPct val="100000"/>
              </a:lnSpc>
            </a:pPr>
            <a:r>
              <a:rPr lang="en-AU" dirty="0"/>
              <a:t>Future of visitor attractions</a:t>
            </a:r>
          </a:p>
          <a:p>
            <a:pPr lvl="1">
              <a:lnSpc>
                <a:spcPct val="100000"/>
              </a:lnSpc>
            </a:pPr>
            <a:r>
              <a:rPr lang="en-AU" dirty="0"/>
              <a:t>Theme parks and world-renowned tourist attractions</a:t>
            </a:r>
          </a:p>
          <a:p>
            <a:pPr lvl="1">
              <a:lnSpc>
                <a:spcPct val="100000"/>
              </a:lnSpc>
            </a:pPr>
            <a:r>
              <a:rPr lang="en-AU" dirty="0"/>
              <a:t>Impact of social media and over-tourism on visitor attractions</a:t>
            </a:r>
          </a:p>
          <a:p>
            <a:pPr>
              <a:lnSpc>
                <a:spcPct val="100000"/>
              </a:lnSpc>
            </a:pPr>
            <a:r>
              <a:rPr lang="en-AU" dirty="0"/>
              <a:t>Chapter 6</a:t>
            </a:r>
          </a:p>
          <a:p>
            <a:pPr lvl="1">
              <a:lnSpc>
                <a:spcPct val="100000"/>
              </a:lnSpc>
            </a:pPr>
            <a:r>
              <a:rPr lang="en-AU" dirty="0"/>
              <a:t>Events in the future</a:t>
            </a:r>
          </a:p>
          <a:p>
            <a:pPr lvl="1">
              <a:lnSpc>
                <a:spcPct val="100000"/>
              </a:lnSpc>
            </a:pPr>
            <a:r>
              <a:rPr lang="en-AU" dirty="0"/>
              <a:t>Sustainability, inclusivity and technology</a:t>
            </a:r>
          </a:p>
          <a:p>
            <a:pPr marL="457200" lvl="1" indent="0">
              <a:lnSpc>
                <a:spcPct val="100000"/>
              </a:lnSpc>
              <a:buNone/>
            </a:pPr>
            <a:endParaRPr lang="en-AU" dirty="0"/>
          </a:p>
          <a:p>
            <a:pPr>
              <a:lnSpc>
                <a:spcPct val="100000"/>
              </a:lnSpc>
            </a:pPr>
            <a:endParaRPr lang="en-AU" dirty="0"/>
          </a:p>
          <a:p>
            <a:pPr lvl="1">
              <a:lnSpc>
                <a:spcPct val="100000"/>
              </a:lnSpc>
            </a:pPr>
            <a:endParaRPr lang="en-AU" dirty="0"/>
          </a:p>
          <a:p>
            <a:pPr>
              <a:lnSpc>
                <a:spcPct val="100000"/>
              </a:lnSpc>
            </a:pPr>
            <a:endParaRPr lang="en-AU"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5361583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Themes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82615"/>
            <a:ext cx="10515600" cy="4594348"/>
          </a:xfrm>
        </p:spPr>
        <p:txBody>
          <a:bodyPr>
            <a:normAutofit fontScale="92500" lnSpcReduction="20000"/>
          </a:bodyPr>
          <a:lstStyle/>
          <a:p>
            <a:pPr>
              <a:lnSpc>
                <a:spcPct val="100000"/>
              </a:lnSpc>
            </a:pPr>
            <a:r>
              <a:rPr lang="en-AU" sz="3000" dirty="0"/>
              <a:t>Chapter 7</a:t>
            </a:r>
          </a:p>
          <a:p>
            <a:pPr lvl="1">
              <a:lnSpc>
                <a:spcPct val="100000"/>
              </a:lnSpc>
            </a:pPr>
            <a:r>
              <a:rPr lang="en-AU" sz="2600" dirty="0"/>
              <a:t>Future education and training needs of the industry</a:t>
            </a:r>
          </a:p>
          <a:p>
            <a:pPr lvl="1">
              <a:lnSpc>
                <a:spcPct val="100000"/>
              </a:lnSpc>
            </a:pPr>
            <a:r>
              <a:rPr lang="en-AU" sz="2600" dirty="0"/>
              <a:t>Education in tourism, hospitality and events</a:t>
            </a:r>
          </a:p>
          <a:p>
            <a:pPr lvl="1">
              <a:lnSpc>
                <a:spcPct val="100000"/>
              </a:lnSpc>
            </a:pPr>
            <a:r>
              <a:rPr lang="en-AU" sz="2600" dirty="0"/>
              <a:t>Contemporary factors including learning and teaching</a:t>
            </a:r>
          </a:p>
          <a:p>
            <a:pPr>
              <a:lnSpc>
                <a:spcPct val="100000"/>
              </a:lnSpc>
            </a:pPr>
            <a:r>
              <a:rPr lang="en-AU" sz="3000" dirty="0"/>
              <a:t>Chapter 8</a:t>
            </a:r>
          </a:p>
          <a:p>
            <a:pPr lvl="1">
              <a:lnSpc>
                <a:spcPct val="100000"/>
              </a:lnSpc>
            </a:pPr>
            <a:r>
              <a:rPr lang="en-AU" sz="2600" dirty="0"/>
              <a:t>Future of film tourism</a:t>
            </a:r>
          </a:p>
          <a:p>
            <a:pPr>
              <a:lnSpc>
                <a:spcPct val="100000"/>
              </a:lnSpc>
            </a:pPr>
            <a:r>
              <a:rPr lang="en-AU" sz="3000" dirty="0"/>
              <a:t>Chapter 9</a:t>
            </a:r>
          </a:p>
          <a:p>
            <a:pPr lvl="1">
              <a:lnSpc>
                <a:spcPct val="100000"/>
              </a:lnSpc>
            </a:pPr>
            <a:r>
              <a:rPr lang="en-AU" sz="2600" dirty="0"/>
              <a:t>Wellness tourism – a growing niche market</a:t>
            </a:r>
          </a:p>
          <a:p>
            <a:pPr>
              <a:lnSpc>
                <a:spcPct val="100000"/>
              </a:lnSpc>
            </a:pPr>
            <a:r>
              <a:rPr lang="en-AU" sz="3000" dirty="0"/>
              <a:t>Chapter 10</a:t>
            </a:r>
          </a:p>
          <a:p>
            <a:pPr lvl="1">
              <a:lnSpc>
                <a:spcPct val="100000"/>
              </a:lnSpc>
            </a:pPr>
            <a:r>
              <a:rPr lang="en-AU" sz="2600" dirty="0"/>
              <a:t>Industry impact on socio-cultural, environmental and economic dimensions of sustainable development.</a:t>
            </a:r>
          </a:p>
          <a:p>
            <a:pPr marL="457200" lvl="1" indent="0">
              <a:lnSpc>
                <a:spcPct val="100000"/>
              </a:lnSpc>
              <a:buNone/>
            </a:pPr>
            <a:endParaRPr lang="en-AU" dirty="0"/>
          </a:p>
          <a:p>
            <a:pPr>
              <a:lnSpc>
                <a:spcPct val="100000"/>
              </a:lnSpc>
            </a:pPr>
            <a:endParaRPr lang="en-AU" dirty="0"/>
          </a:p>
          <a:p>
            <a:pPr lvl="1">
              <a:lnSpc>
                <a:spcPct val="100000"/>
              </a:lnSpc>
            </a:pPr>
            <a:endParaRPr lang="en-AU" dirty="0"/>
          </a:p>
          <a:p>
            <a:pPr>
              <a:lnSpc>
                <a:spcPct val="100000"/>
              </a:lnSpc>
            </a:pPr>
            <a:endParaRPr lang="en-AU"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42180367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Foresight</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82615"/>
            <a:ext cx="10515600" cy="4594348"/>
          </a:xfrm>
        </p:spPr>
        <p:txBody>
          <a:bodyPr>
            <a:normAutofit fontScale="92500" lnSpcReduction="20000"/>
          </a:bodyPr>
          <a:lstStyle/>
          <a:p>
            <a:pPr>
              <a:lnSpc>
                <a:spcPct val="100000"/>
              </a:lnSpc>
            </a:pPr>
            <a:r>
              <a:rPr lang="en-AU" sz="3000" dirty="0"/>
              <a:t>Chapter 11</a:t>
            </a:r>
          </a:p>
          <a:p>
            <a:pPr lvl="1">
              <a:lnSpc>
                <a:spcPct val="100000"/>
              </a:lnSpc>
            </a:pPr>
            <a:r>
              <a:rPr lang="en-AU" sz="2600" dirty="0"/>
              <a:t>Future proofing a crisis</a:t>
            </a:r>
          </a:p>
          <a:p>
            <a:pPr lvl="1">
              <a:lnSpc>
                <a:spcPct val="100000"/>
              </a:lnSpc>
            </a:pPr>
            <a:r>
              <a:rPr lang="en-AU" sz="2600" dirty="0"/>
              <a:t>Types of crises and crisis management strategies</a:t>
            </a:r>
          </a:p>
          <a:p>
            <a:pPr>
              <a:lnSpc>
                <a:spcPct val="100000"/>
              </a:lnSpc>
            </a:pPr>
            <a:r>
              <a:rPr lang="en-AU" sz="3000" dirty="0"/>
              <a:t>Chapter 12</a:t>
            </a:r>
          </a:p>
          <a:p>
            <a:pPr lvl="1">
              <a:lnSpc>
                <a:spcPct val="100000"/>
              </a:lnSpc>
            </a:pPr>
            <a:r>
              <a:rPr lang="en-AU" sz="2600" dirty="0"/>
              <a:t>Future approaches to problem solving</a:t>
            </a:r>
          </a:p>
          <a:p>
            <a:pPr lvl="1">
              <a:lnSpc>
                <a:spcPct val="100000"/>
              </a:lnSpc>
            </a:pPr>
            <a:r>
              <a:rPr lang="en-AU" sz="2600" dirty="0"/>
              <a:t>Systems thinking</a:t>
            </a:r>
          </a:p>
          <a:p>
            <a:pPr>
              <a:lnSpc>
                <a:spcPct val="100000"/>
              </a:lnSpc>
            </a:pPr>
            <a:r>
              <a:rPr lang="en-AU" sz="3000" dirty="0"/>
              <a:t>Chapter 13</a:t>
            </a:r>
          </a:p>
          <a:p>
            <a:pPr lvl="1">
              <a:lnSpc>
                <a:spcPct val="100000"/>
              </a:lnSpc>
            </a:pPr>
            <a:r>
              <a:rPr lang="en-AU" sz="2600" dirty="0"/>
              <a:t>Potential scenarios</a:t>
            </a:r>
          </a:p>
          <a:p>
            <a:pPr lvl="1">
              <a:lnSpc>
                <a:spcPct val="100000"/>
              </a:lnSpc>
            </a:pPr>
            <a:r>
              <a:rPr lang="en-AU" sz="2600" dirty="0"/>
              <a:t>Demise of tourism</a:t>
            </a:r>
          </a:p>
          <a:p>
            <a:pPr>
              <a:lnSpc>
                <a:spcPct val="100000"/>
              </a:lnSpc>
            </a:pPr>
            <a:r>
              <a:rPr lang="en-AU" sz="3000" dirty="0"/>
              <a:t>Chapter 14</a:t>
            </a:r>
          </a:p>
          <a:p>
            <a:pPr lvl="1">
              <a:lnSpc>
                <a:spcPct val="100000"/>
              </a:lnSpc>
            </a:pPr>
            <a:r>
              <a:rPr lang="en-AU" sz="2600" dirty="0"/>
              <a:t>Future scenarios in the travel, hospitality and events sectors</a:t>
            </a:r>
          </a:p>
          <a:p>
            <a:pPr marL="457200" lvl="1" indent="0">
              <a:lnSpc>
                <a:spcPct val="100000"/>
              </a:lnSpc>
              <a:buNone/>
            </a:pPr>
            <a:endParaRPr lang="en-AU" dirty="0"/>
          </a:p>
          <a:p>
            <a:pPr>
              <a:lnSpc>
                <a:spcPct val="100000"/>
              </a:lnSpc>
            </a:pPr>
            <a:endParaRPr lang="en-AU" dirty="0"/>
          </a:p>
          <a:p>
            <a:pPr lvl="1">
              <a:lnSpc>
                <a:spcPct val="100000"/>
              </a:lnSpc>
            </a:pPr>
            <a:endParaRPr lang="en-AU" dirty="0"/>
          </a:p>
          <a:p>
            <a:pPr>
              <a:lnSpc>
                <a:spcPct val="100000"/>
              </a:lnSpc>
            </a:pPr>
            <a:endParaRPr lang="en-AU"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40083554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Summary</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p:txBody>
          <a:bodyPr/>
          <a:lstStyle/>
          <a:p>
            <a:pPr>
              <a:lnSpc>
                <a:spcPct val="100000"/>
              </a:lnSpc>
            </a:pPr>
            <a:r>
              <a:rPr lang="en-AU" dirty="0"/>
              <a:t>In these unprecedented times, it becomes more important than ever to consider what the future might hold for the industry.</a:t>
            </a:r>
          </a:p>
          <a:p>
            <a:r>
              <a:rPr lang="en-AU" dirty="0"/>
              <a:t>To take advantage of growth in leisure and tourism expenditure, it is important that businesses, governments and other stakeholders in the entire tourism ecosystem understand the trends that are likely to shape the future of the industry (</a:t>
            </a:r>
            <a:r>
              <a:rPr lang="en-AU" dirty="0" err="1"/>
              <a:t>Buhalis</a:t>
            </a:r>
            <a:r>
              <a:rPr lang="en-AU" dirty="0"/>
              <a:t> </a:t>
            </a:r>
            <a:r>
              <a:rPr lang="en-AU" i="1" dirty="0"/>
              <a:t>et al.,</a:t>
            </a:r>
            <a:r>
              <a:rPr lang="en-AU" dirty="0"/>
              <a:t> 2006).</a:t>
            </a:r>
          </a:p>
          <a:p>
            <a:r>
              <a:rPr lang="en-AU" dirty="0"/>
              <a:t>Recurring themes in tourism futures include globalisation, sustainability, artificial intelligence, problem solving, and change.</a:t>
            </a:r>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4288030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
        <p:nvSpPr>
          <p:cNvPr id="9" name="Rectangle 8">
            <a:extLst>
              <a:ext uri="{FF2B5EF4-FFF2-40B4-BE49-F238E27FC236}">
                <a16:creationId xmlns:a16="http://schemas.microsoft.com/office/drawing/2014/main" id="{6832D86C-99E6-3F4F-85DC-99AE42FEEC6A}"/>
              </a:ext>
            </a:extLst>
          </p:cNvPr>
          <p:cNvSpPr/>
          <p:nvPr/>
        </p:nvSpPr>
        <p:spPr>
          <a:xfrm>
            <a:off x="1066800" y="1424066"/>
            <a:ext cx="10058400" cy="2554545"/>
          </a:xfrm>
          <a:prstGeom prst="rect">
            <a:avLst/>
          </a:prstGeom>
        </p:spPr>
        <p:txBody>
          <a:bodyPr wrap="square">
            <a:spAutoFit/>
          </a:bodyPr>
          <a:lstStyle/>
          <a:p>
            <a:pPr algn="ctr"/>
            <a:r>
              <a:rPr lang="en-AU" sz="3200" b="1" i="1" dirty="0">
                <a:solidFill>
                  <a:srgbClr val="181818"/>
                </a:solidFill>
                <a:latin typeface="Calibri" panose="020F0502020204030204" pitchFamily="34" charset="0"/>
                <a:ea typeface="Times New Roman" panose="02020603050405020304" pitchFamily="18" charset="0"/>
                <a:cs typeface="Calibri" panose="020F0502020204030204" pitchFamily="34" charset="0"/>
              </a:rPr>
              <a:t>Education is our passport to the future, for tomorrow belongs to the people who prepare for it today.</a:t>
            </a:r>
            <a:br>
              <a:rPr lang="en-AU" sz="3200" b="1" i="1" dirty="0">
                <a:solidFill>
                  <a:srgbClr val="181818"/>
                </a:solidFill>
                <a:latin typeface="Calibri" panose="020F0502020204030204" pitchFamily="34" charset="0"/>
                <a:ea typeface="Times New Roman" panose="02020603050405020304" pitchFamily="18" charset="0"/>
                <a:cs typeface="Calibri" panose="020F0502020204030204" pitchFamily="34" charset="0"/>
              </a:rPr>
            </a:br>
            <a:endParaRPr lang="en-AU" sz="3200" b="1" dirty="0">
              <a:latin typeface="Calibri" panose="020F0502020204030204" pitchFamily="34" charset="0"/>
              <a:ea typeface="Times New Roman" panose="02020603050405020304" pitchFamily="18" charset="0"/>
              <a:cs typeface="Calibri" panose="020F0502020204030204" pitchFamily="34" charset="0"/>
            </a:endParaRPr>
          </a:p>
          <a:p>
            <a:pPr algn="r"/>
            <a:r>
              <a:rPr lang="en-AU" sz="3200" b="1" dirty="0">
                <a:solidFill>
                  <a:srgbClr val="181818"/>
                </a:solidFill>
                <a:latin typeface="Calibri" panose="020F0502020204030204" pitchFamily="34" charset="0"/>
                <a:ea typeface="Times New Roman" panose="02020603050405020304" pitchFamily="18" charset="0"/>
                <a:cs typeface="Calibri" panose="020F0502020204030204" pitchFamily="34" charset="0"/>
              </a:rPr>
              <a:t>― </a:t>
            </a:r>
            <a:r>
              <a:rPr lang="en-AU" sz="3200" b="1" dirty="0">
                <a:solidFill>
                  <a:srgbClr val="333333"/>
                </a:solidFill>
                <a:latin typeface="Calibri" panose="020F0502020204030204" pitchFamily="34" charset="0"/>
                <a:ea typeface="Times New Roman" panose="02020603050405020304" pitchFamily="18" charset="0"/>
                <a:cs typeface="Calibri" panose="020F0502020204030204" pitchFamily="34" charset="0"/>
              </a:rPr>
              <a:t>Malcolm X</a:t>
            </a:r>
            <a:endParaRPr lang="en-AU" sz="3200" b="1" dirty="0">
              <a:latin typeface="Calibri" panose="020F0502020204030204" pitchFamily="34" charset="0"/>
              <a:ea typeface="Times New Roman" panose="02020603050405020304" pitchFamily="18" charset="0"/>
              <a:cs typeface="Calibri" panose="020F0502020204030204" pitchFamily="34" charset="0"/>
            </a:endParaRPr>
          </a:p>
          <a:p>
            <a:r>
              <a:rPr lang="en-AU" sz="3200" b="1" dirty="0">
                <a:latin typeface="Calibri" panose="020F0502020204030204" pitchFamily="34" charset="0"/>
                <a:ea typeface="Times New Roman" panose="02020603050405020304" pitchFamily="18" charset="0"/>
                <a:cs typeface="Calibri" panose="020F0502020204030204" pitchFamily="34" charset="0"/>
              </a:rPr>
              <a:t> </a:t>
            </a:r>
          </a:p>
        </p:txBody>
      </p:sp>
    </p:spTree>
    <p:extLst>
      <p:ext uri="{BB962C8B-B14F-4D97-AF65-F5344CB8AC3E}">
        <p14:creationId xmlns:p14="http://schemas.microsoft.com/office/powerpoint/2010/main" val="2360437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Chapter Outline</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35723"/>
            <a:ext cx="10515600" cy="4641240"/>
          </a:xfrm>
        </p:spPr>
        <p:txBody>
          <a:bodyPr>
            <a:normAutofit lnSpcReduction="10000"/>
          </a:bodyPr>
          <a:lstStyle/>
          <a:p>
            <a:pPr>
              <a:lnSpc>
                <a:spcPct val="100000"/>
              </a:lnSpc>
            </a:pPr>
            <a:r>
              <a:rPr lang="en-AU" dirty="0"/>
              <a:t>Introduction</a:t>
            </a:r>
          </a:p>
          <a:p>
            <a:pPr>
              <a:lnSpc>
                <a:spcPct val="100000"/>
              </a:lnSpc>
            </a:pPr>
            <a:r>
              <a:rPr lang="en-AU" dirty="0"/>
              <a:t>The global tourism industry today</a:t>
            </a:r>
          </a:p>
          <a:p>
            <a:pPr lvl="1">
              <a:lnSpc>
                <a:spcPct val="100000"/>
              </a:lnSpc>
            </a:pPr>
            <a:r>
              <a:rPr lang="en-AU" dirty="0"/>
              <a:t>Definitions</a:t>
            </a:r>
          </a:p>
          <a:p>
            <a:pPr lvl="1">
              <a:lnSpc>
                <a:spcPct val="100000"/>
              </a:lnSpc>
            </a:pPr>
            <a:r>
              <a:rPr lang="en-AU" dirty="0"/>
              <a:t>Growth and contribution of the industry</a:t>
            </a:r>
          </a:p>
          <a:p>
            <a:pPr>
              <a:lnSpc>
                <a:spcPct val="100000"/>
              </a:lnSpc>
            </a:pPr>
            <a:r>
              <a:rPr lang="en-AU" dirty="0"/>
              <a:t>Why tourism futures?</a:t>
            </a:r>
          </a:p>
          <a:p>
            <a:pPr>
              <a:lnSpc>
                <a:spcPct val="100000"/>
              </a:lnSpc>
            </a:pPr>
            <a:r>
              <a:rPr lang="en-AU" dirty="0"/>
              <a:t>Futures</a:t>
            </a:r>
          </a:p>
          <a:p>
            <a:pPr>
              <a:lnSpc>
                <a:spcPct val="100000"/>
              </a:lnSpc>
            </a:pPr>
            <a:r>
              <a:rPr lang="en-AU" dirty="0"/>
              <a:t>Sectors</a:t>
            </a:r>
          </a:p>
          <a:p>
            <a:pPr>
              <a:lnSpc>
                <a:spcPct val="100000"/>
              </a:lnSpc>
            </a:pPr>
            <a:r>
              <a:rPr lang="en-AU" dirty="0"/>
              <a:t>Themes</a:t>
            </a:r>
          </a:p>
          <a:p>
            <a:pPr>
              <a:lnSpc>
                <a:spcPct val="100000"/>
              </a:lnSpc>
            </a:pPr>
            <a:r>
              <a:rPr lang="en-AU" dirty="0"/>
              <a:t>Foresight</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270970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Introduction</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28996"/>
            <a:ext cx="10515600" cy="4827353"/>
          </a:xfrm>
        </p:spPr>
        <p:txBody>
          <a:bodyPr>
            <a:normAutofit/>
          </a:bodyPr>
          <a:lstStyle/>
          <a:p>
            <a:pPr>
              <a:lnSpc>
                <a:spcPct val="100000"/>
              </a:lnSpc>
              <a:spcBef>
                <a:spcPts val="300"/>
              </a:spcBef>
            </a:pPr>
            <a:r>
              <a:rPr lang="en-AU" dirty="0"/>
              <a:t>Covid-19 impacts on the tourism industry</a:t>
            </a:r>
          </a:p>
          <a:p>
            <a:pPr lvl="1">
              <a:lnSpc>
                <a:spcPct val="100000"/>
              </a:lnSpc>
            </a:pPr>
            <a:r>
              <a:rPr lang="en-AU" dirty="0"/>
              <a:t>UNWTO predicts international tourism decline between 60-80% in 2020.</a:t>
            </a:r>
          </a:p>
          <a:p>
            <a:pPr>
              <a:lnSpc>
                <a:spcPct val="100000"/>
              </a:lnSpc>
              <a:spcBef>
                <a:spcPts val="300"/>
              </a:spcBef>
            </a:pPr>
            <a:r>
              <a:rPr lang="en-AU" dirty="0"/>
              <a:t>Important therefore to consider what the future holds</a:t>
            </a:r>
          </a:p>
          <a:p>
            <a:pPr lvl="1">
              <a:lnSpc>
                <a:spcPct val="100000"/>
              </a:lnSpc>
              <a:spcBef>
                <a:spcPts val="300"/>
              </a:spcBef>
            </a:pPr>
            <a:r>
              <a:rPr lang="en-AU" dirty="0"/>
              <a:t>Current and future capabilities of the industry</a:t>
            </a:r>
          </a:p>
          <a:p>
            <a:pPr lvl="1">
              <a:lnSpc>
                <a:spcPct val="100000"/>
              </a:lnSpc>
              <a:spcBef>
                <a:spcPts val="300"/>
              </a:spcBef>
            </a:pPr>
            <a:r>
              <a:rPr lang="en-AU" dirty="0"/>
              <a:t>Rebuilding and disrupting</a:t>
            </a:r>
          </a:p>
          <a:p>
            <a:pPr lvl="1">
              <a:lnSpc>
                <a:spcPct val="100000"/>
              </a:lnSpc>
              <a:spcBef>
                <a:spcPts val="300"/>
              </a:spcBef>
            </a:pPr>
            <a:r>
              <a:rPr lang="en-AU" dirty="0"/>
              <a:t>Building resilience</a:t>
            </a:r>
          </a:p>
          <a:p>
            <a:pPr>
              <a:lnSpc>
                <a:spcPct val="100000"/>
              </a:lnSpc>
              <a:spcBef>
                <a:spcPts val="300"/>
              </a:spcBef>
            </a:pPr>
            <a:r>
              <a:rPr lang="en-AU" dirty="0"/>
              <a:t>Change is the only certainty</a:t>
            </a:r>
          </a:p>
          <a:p>
            <a:pPr lvl="1">
              <a:lnSpc>
                <a:spcPct val="100000"/>
              </a:lnSpc>
              <a:spcBef>
                <a:spcPts val="300"/>
              </a:spcBef>
            </a:pPr>
            <a:r>
              <a:rPr lang="en-AU" dirty="0"/>
              <a:t>Climate change, political change, financial impacts or pandemics</a:t>
            </a:r>
          </a:p>
          <a:p>
            <a:r>
              <a:rPr lang="en-AU" dirty="0"/>
              <a:t>Core principles of anticipating future of international, travel and hospitality sectors</a:t>
            </a:r>
          </a:p>
          <a:p>
            <a:endParaRPr lang="en-AU"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265391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Definitions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690688"/>
            <a:ext cx="10515600" cy="4486275"/>
          </a:xfrm>
        </p:spPr>
        <p:txBody>
          <a:bodyPr/>
          <a:lstStyle/>
          <a:p>
            <a:pPr marL="0" indent="0">
              <a:lnSpc>
                <a:spcPct val="100000"/>
              </a:lnSpc>
              <a:buNone/>
            </a:pPr>
            <a:r>
              <a:rPr lang="en-AU" dirty="0"/>
              <a:t>Tourism Industry:</a:t>
            </a:r>
          </a:p>
          <a:p>
            <a:pPr marL="0" indent="0">
              <a:lnSpc>
                <a:spcPct val="100000"/>
              </a:lnSpc>
              <a:buNone/>
            </a:pPr>
            <a:endParaRPr lang="en-AU" dirty="0"/>
          </a:p>
          <a:p>
            <a:pPr marL="0" indent="0" algn="ctr">
              <a:lnSpc>
                <a:spcPct val="100000"/>
              </a:lnSpc>
              <a:buNone/>
            </a:pPr>
            <a:r>
              <a:rPr lang="en-AU" dirty="0"/>
              <a:t>“The cluster of production units in different sectors that provide consumption goods and services demanded by tourists. Such clusters are called sectors because tourist acquisition represents such a significant share of their supply that, in the absence of tourists, their production of these would cease to exist in meaningful quantity”</a:t>
            </a:r>
          </a:p>
          <a:p>
            <a:pPr marL="0" indent="0" algn="ctr">
              <a:lnSpc>
                <a:spcPct val="100000"/>
              </a:lnSpc>
              <a:buNone/>
            </a:pPr>
            <a:endParaRPr lang="en-AU" dirty="0"/>
          </a:p>
          <a:p>
            <a:pPr marL="0" indent="0" algn="r">
              <a:lnSpc>
                <a:spcPct val="100000"/>
              </a:lnSpc>
              <a:buNone/>
            </a:pPr>
            <a:r>
              <a:rPr lang="en-AU" sz="2600" i="1" dirty="0"/>
              <a:t>UN World Tourism Organisation-UNWTO (2008)</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210571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The Global Tourism Industry Today</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82615"/>
            <a:ext cx="10515600" cy="4594348"/>
          </a:xfrm>
        </p:spPr>
        <p:txBody>
          <a:bodyPr>
            <a:normAutofit fontScale="92500" lnSpcReduction="20000"/>
          </a:bodyPr>
          <a:lstStyle/>
          <a:p>
            <a:pPr>
              <a:lnSpc>
                <a:spcPct val="100000"/>
              </a:lnSpc>
            </a:pPr>
            <a:r>
              <a:rPr lang="en-AU" sz="3000" dirty="0"/>
              <a:t>Tourism has seen significant growth in the last few decades</a:t>
            </a:r>
          </a:p>
          <a:p>
            <a:pPr lvl="1">
              <a:lnSpc>
                <a:spcPct val="100000"/>
              </a:lnSpc>
            </a:pPr>
            <a:r>
              <a:rPr lang="en-AU" sz="2600" dirty="0"/>
              <a:t>Rising disposable income and living standards </a:t>
            </a:r>
          </a:p>
          <a:p>
            <a:pPr>
              <a:lnSpc>
                <a:spcPct val="100000"/>
              </a:lnSpc>
            </a:pPr>
            <a:r>
              <a:rPr lang="en-AU" sz="3000" dirty="0"/>
              <a:t>Tourism industry includes</a:t>
            </a:r>
          </a:p>
          <a:p>
            <a:pPr lvl="1">
              <a:lnSpc>
                <a:spcPct val="100000"/>
              </a:lnSpc>
            </a:pPr>
            <a:r>
              <a:rPr lang="en-AU" sz="2600" dirty="0"/>
              <a:t>Travel sector</a:t>
            </a:r>
          </a:p>
          <a:p>
            <a:pPr lvl="1">
              <a:lnSpc>
                <a:spcPct val="100000"/>
              </a:lnSpc>
            </a:pPr>
            <a:r>
              <a:rPr lang="en-AU" sz="2600" dirty="0"/>
              <a:t>Hospitality sector</a:t>
            </a:r>
          </a:p>
          <a:p>
            <a:pPr lvl="1">
              <a:lnSpc>
                <a:spcPct val="100000"/>
              </a:lnSpc>
            </a:pPr>
            <a:r>
              <a:rPr lang="en-AU" sz="2600" dirty="0"/>
              <a:t>Events sector</a:t>
            </a:r>
          </a:p>
          <a:p>
            <a:pPr>
              <a:lnSpc>
                <a:spcPct val="100000"/>
              </a:lnSpc>
            </a:pPr>
            <a:r>
              <a:rPr lang="en-AU" sz="3000" dirty="0"/>
              <a:t>Drivers of transformation and growth on the demand side</a:t>
            </a:r>
          </a:p>
          <a:p>
            <a:pPr lvl="1">
              <a:lnSpc>
                <a:spcPct val="100000"/>
              </a:lnSpc>
            </a:pPr>
            <a:r>
              <a:rPr lang="en-AU" sz="2600" dirty="0"/>
              <a:t>Rising disposable income</a:t>
            </a:r>
          </a:p>
          <a:p>
            <a:pPr lvl="1">
              <a:lnSpc>
                <a:spcPct val="100000"/>
              </a:lnSpc>
            </a:pPr>
            <a:r>
              <a:rPr lang="en-AU" sz="2600" dirty="0"/>
              <a:t>Favourable exchange rates</a:t>
            </a:r>
          </a:p>
          <a:p>
            <a:pPr lvl="1">
              <a:lnSpc>
                <a:spcPct val="100000"/>
              </a:lnSpc>
            </a:pPr>
            <a:r>
              <a:rPr lang="en-AU" sz="2600" dirty="0"/>
              <a:t>Technological change</a:t>
            </a:r>
          </a:p>
          <a:p>
            <a:pPr lvl="1">
              <a:lnSpc>
                <a:spcPct val="100000"/>
              </a:lnSpc>
            </a:pPr>
            <a:r>
              <a:rPr lang="en-AU" sz="2600" dirty="0"/>
              <a:t>Government regulations</a:t>
            </a:r>
          </a:p>
          <a:p>
            <a:pPr lvl="1">
              <a:lnSpc>
                <a:spcPct val="100000"/>
              </a:lnSpc>
            </a:pPr>
            <a:r>
              <a:rPr lang="en-AU" sz="2600" dirty="0"/>
              <a:t>Changing consumer preferences</a:t>
            </a:r>
          </a:p>
          <a:p>
            <a:pPr>
              <a:lnSpc>
                <a:spcPct val="100000"/>
              </a:lnSpc>
            </a:pPr>
            <a:endParaRPr lang="en-AU"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289073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The Global Tourism Industry Today</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82615"/>
            <a:ext cx="10515600" cy="4594348"/>
          </a:xfrm>
        </p:spPr>
        <p:txBody>
          <a:bodyPr>
            <a:normAutofit fontScale="92500" lnSpcReduction="20000"/>
          </a:bodyPr>
          <a:lstStyle/>
          <a:p>
            <a:pPr>
              <a:lnSpc>
                <a:spcPct val="100000"/>
              </a:lnSpc>
            </a:pPr>
            <a:r>
              <a:rPr lang="en-AU" sz="3000" dirty="0"/>
              <a:t>Drivers of transformation and growth on the supply side</a:t>
            </a:r>
          </a:p>
          <a:p>
            <a:pPr lvl="1">
              <a:lnSpc>
                <a:spcPct val="100000"/>
              </a:lnSpc>
            </a:pPr>
            <a:r>
              <a:rPr lang="en-AU" sz="2600" dirty="0"/>
              <a:t>Governments and local tourism operators have increased supply to meet increasing demand</a:t>
            </a:r>
          </a:p>
          <a:p>
            <a:pPr lvl="1">
              <a:lnSpc>
                <a:spcPct val="100000"/>
              </a:lnSpc>
            </a:pPr>
            <a:r>
              <a:rPr lang="en-AU" sz="2600" dirty="0"/>
              <a:t>Transport</a:t>
            </a:r>
          </a:p>
          <a:p>
            <a:pPr lvl="1">
              <a:lnSpc>
                <a:spcPct val="100000"/>
              </a:lnSpc>
            </a:pPr>
            <a:r>
              <a:rPr lang="en-AU" sz="2600" dirty="0"/>
              <a:t>Accommodation</a:t>
            </a:r>
          </a:p>
          <a:p>
            <a:pPr lvl="1">
              <a:lnSpc>
                <a:spcPct val="100000"/>
              </a:lnSpc>
            </a:pPr>
            <a:r>
              <a:rPr lang="en-AU" sz="2600" dirty="0"/>
              <a:t>Visitor-attractions</a:t>
            </a:r>
          </a:p>
          <a:p>
            <a:pPr lvl="1">
              <a:lnSpc>
                <a:spcPct val="100000"/>
              </a:lnSpc>
            </a:pPr>
            <a:r>
              <a:rPr lang="en-AU" sz="2600" dirty="0"/>
              <a:t>Associated services </a:t>
            </a:r>
          </a:p>
          <a:p>
            <a:pPr lvl="1">
              <a:lnSpc>
                <a:spcPct val="100000"/>
              </a:lnSpc>
            </a:pPr>
            <a:r>
              <a:rPr lang="en-AU" sz="2600" dirty="0"/>
              <a:t>Government incentives to attract tourists</a:t>
            </a:r>
          </a:p>
          <a:p>
            <a:pPr>
              <a:lnSpc>
                <a:spcPct val="100000"/>
              </a:lnSpc>
            </a:pPr>
            <a:r>
              <a:rPr lang="en-AU" sz="3000" dirty="0"/>
              <a:t>Tourism continues to create value for governments at all levels</a:t>
            </a:r>
          </a:p>
          <a:p>
            <a:pPr lvl="1">
              <a:lnSpc>
                <a:spcPct val="100000"/>
              </a:lnSpc>
            </a:pPr>
            <a:r>
              <a:rPr lang="en-AU" sz="2600" dirty="0"/>
              <a:t>Employment and income</a:t>
            </a:r>
          </a:p>
          <a:p>
            <a:pPr lvl="1">
              <a:lnSpc>
                <a:spcPct val="100000"/>
              </a:lnSpc>
            </a:pPr>
            <a:r>
              <a:rPr lang="en-AU" sz="2600" dirty="0"/>
              <a:t>Raising cultural awareness</a:t>
            </a:r>
          </a:p>
          <a:p>
            <a:pPr lvl="1">
              <a:lnSpc>
                <a:spcPct val="100000"/>
              </a:lnSpc>
            </a:pPr>
            <a:r>
              <a:rPr lang="en-AU" sz="2600" dirty="0"/>
              <a:t>Bringing people together</a:t>
            </a:r>
          </a:p>
          <a:p>
            <a:pPr lvl="1">
              <a:lnSpc>
                <a:spcPct val="100000"/>
              </a:lnSpc>
            </a:pPr>
            <a:endParaRPr lang="en-AU" dirty="0"/>
          </a:p>
          <a:p>
            <a:pPr>
              <a:lnSpc>
                <a:spcPct val="100000"/>
              </a:lnSpc>
            </a:pPr>
            <a:endParaRPr lang="en-AU"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880625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Definitions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70892"/>
            <a:ext cx="10515600" cy="4606071"/>
          </a:xfrm>
        </p:spPr>
        <p:txBody>
          <a:bodyPr>
            <a:normAutofit/>
          </a:bodyPr>
          <a:lstStyle/>
          <a:p>
            <a:pPr marL="0" indent="0">
              <a:lnSpc>
                <a:spcPct val="100000"/>
              </a:lnSpc>
              <a:buNone/>
            </a:pPr>
            <a:r>
              <a:rPr lang="en-AU" dirty="0"/>
              <a:t>Tourism futures</a:t>
            </a:r>
          </a:p>
          <a:p>
            <a:pPr marL="0" indent="0">
              <a:lnSpc>
                <a:spcPct val="100000"/>
              </a:lnSpc>
              <a:buNone/>
            </a:pPr>
            <a:endParaRPr lang="en-AU" sz="2600" i="1" dirty="0"/>
          </a:p>
          <a:p>
            <a:pPr marL="0" indent="0" algn="ctr">
              <a:lnSpc>
                <a:spcPct val="100000"/>
              </a:lnSpc>
              <a:buNone/>
            </a:pPr>
            <a:r>
              <a:rPr lang="en-AU" dirty="0"/>
              <a:t>‘Involves analysing trends, patterns, historical underpinnings and change to compose a range of possibilities for the industry in the medium to long term future’</a:t>
            </a:r>
          </a:p>
          <a:p>
            <a:pPr marL="0" indent="0" algn="r">
              <a:lnSpc>
                <a:spcPct val="100000"/>
              </a:lnSpc>
              <a:buNone/>
            </a:pPr>
            <a:r>
              <a:rPr lang="en-AU" dirty="0"/>
              <a:t> (</a:t>
            </a:r>
            <a:r>
              <a:rPr lang="en-AU" dirty="0" err="1"/>
              <a:t>Buhalis</a:t>
            </a:r>
            <a:r>
              <a:rPr lang="en-AU" dirty="0"/>
              <a:t> </a:t>
            </a:r>
            <a:r>
              <a:rPr lang="en-AU" i="1" dirty="0"/>
              <a:t>et al.,</a:t>
            </a:r>
            <a:r>
              <a:rPr lang="en-AU" dirty="0"/>
              <a:t> 2006).  </a:t>
            </a:r>
          </a:p>
          <a:p>
            <a:pPr marL="0" indent="0">
              <a:lnSpc>
                <a:spcPct val="100000"/>
              </a:lnSpc>
              <a:buNone/>
            </a:pPr>
            <a:endParaRPr lang="en-AU" sz="2600" i="1" dirty="0"/>
          </a:p>
          <a:p>
            <a:pPr marL="0" indent="0" algn="ctr">
              <a:buNone/>
            </a:pPr>
            <a:endParaRPr lang="en-AU" i="1"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035110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Why Tourism Futures?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82615"/>
            <a:ext cx="10515600" cy="4594348"/>
          </a:xfrm>
        </p:spPr>
        <p:txBody>
          <a:bodyPr>
            <a:normAutofit/>
          </a:bodyPr>
          <a:lstStyle/>
          <a:p>
            <a:pPr>
              <a:lnSpc>
                <a:spcPct val="100000"/>
              </a:lnSpc>
            </a:pPr>
            <a:r>
              <a:rPr lang="en-AU" dirty="0"/>
              <a:t>Frame the future of the industry for business and policymakers</a:t>
            </a:r>
          </a:p>
          <a:p>
            <a:pPr>
              <a:lnSpc>
                <a:spcPct val="100000"/>
              </a:lnSpc>
            </a:pPr>
            <a:r>
              <a:rPr lang="en-AU" dirty="0"/>
              <a:t>New and evolving area</a:t>
            </a:r>
          </a:p>
          <a:p>
            <a:pPr>
              <a:lnSpc>
                <a:spcPct val="100000"/>
              </a:lnSpc>
            </a:pPr>
            <a:r>
              <a:rPr lang="en-AU" dirty="0"/>
              <a:t>Three features of tourism futures</a:t>
            </a:r>
          </a:p>
          <a:p>
            <a:pPr lvl="1">
              <a:lnSpc>
                <a:spcPct val="100000"/>
              </a:lnSpc>
            </a:pPr>
            <a:r>
              <a:rPr lang="en-AU" dirty="0"/>
              <a:t>Systems view</a:t>
            </a:r>
          </a:p>
          <a:p>
            <a:pPr lvl="1">
              <a:lnSpc>
                <a:spcPct val="100000"/>
              </a:lnSpc>
            </a:pPr>
            <a:r>
              <a:rPr lang="en-AU" dirty="0"/>
              <a:t>Potential and probable future trends</a:t>
            </a:r>
          </a:p>
          <a:p>
            <a:pPr lvl="1">
              <a:lnSpc>
                <a:spcPct val="100000"/>
              </a:lnSpc>
            </a:pPr>
            <a:r>
              <a:rPr lang="en-AU" dirty="0"/>
              <a:t>Medium to long-term view</a:t>
            </a:r>
          </a:p>
          <a:p>
            <a:pPr marL="457200" lvl="1" indent="0">
              <a:lnSpc>
                <a:spcPct val="100000"/>
              </a:lnSpc>
              <a:buNone/>
            </a:pPr>
            <a:endParaRPr lang="en-AU" dirty="0"/>
          </a:p>
          <a:p>
            <a:pPr>
              <a:lnSpc>
                <a:spcPct val="100000"/>
              </a:lnSpc>
            </a:pPr>
            <a:endParaRPr lang="en-AU" dirty="0"/>
          </a:p>
          <a:p>
            <a:pPr lvl="1">
              <a:lnSpc>
                <a:spcPct val="100000"/>
              </a:lnSpc>
            </a:pPr>
            <a:endParaRPr lang="en-AU" dirty="0"/>
          </a:p>
          <a:p>
            <a:pPr>
              <a:lnSpc>
                <a:spcPct val="100000"/>
              </a:lnSpc>
            </a:pPr>
            <a:endParaRPr lang="en-AU"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828625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Futures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82615"/>
            <a:ext cx="10515600" cy="4594348"/>
          </a:xfrm>
        </p:spPr>
        <p:txBody>
          <a:bodyPr>
            <a:normAutofit/>
          </a:bodyPr>
          <a:lstStyle/>
          <a:p>
            <a:pPr>
              <a:lnSpc>
                <a:spcPct val="100000"/>
              </a:lnSpc>
            </a:pPr>
            <a:r>
              <a:rPr lang="en-AU" dirty="0"/>
              <a:t>Chapter 2</a:t>
            </a:r>
          </a:p>
          <a:p>
            <a:pPr lvl="1">
              <a:lnSpc>
                <a:spcPct val="100000"/>
              </a:lnSpc>
            </a:pPr>
            <a:r>
              <a:rPr lang="en-AU" dirty="0"/>
              <a:t>Drivers likely to influence tourism in the future</a:t>
            </a:r>
          </a:p>
          <a:p>
            <a:pPr lvl="1">
              <a:lnSpc>
                <a:spcPct val="100000"/>
              </a:lnSpc>
            </a:pPr>
            <a:r>
              <a:rPr lang="en-AU" dirty="0"/>
              <a:t>Internal and external forces of change</a:t>
            </a:r>
          </a:p>
          <a:p>
            <a:pPr lvl="1">
              <a:lnSpc>
                <a:spcPct val="100000"/>
              </a:lnSpc>
            </a:pPr>
            <a:r>
              <a:rPr lang="en-AU" dirty="0"/>
              <a:t>Smart tourism, virtual tourism, underwater hotels etc</a:t>
            </a:r>
          </a:p>
          <a:p>
            <a:pPr>
              <a:lnSpc>
                <a:spcPct val="100000"/>
              </a:lnSpc>
            </a:pPr>
            <a:r>
              <a:rPr lang="en-AU" dirty="0"/>
              <a:t>Chapter 3</a:t>
            </a:r>
          </a:p>
          <a:p>
            <a:pPr lvl="1">
              <a:lnSpc>
                <a:spcPct val="100000"/>
              </a:lnSpc>
            </a:pPr>
            <a:r>
              <a:rPr lang="en-AU" dirty="0"/>
              <a:t>Rise of the middle class</a:t>
            </a:r>
          </a:p>
          <a:p>
            <a:pPr marL="457200" lvl="1" indent="0">
              <a:lnSpc>
                <a:spcPct val="100000"/>
              </a:lnSpc>
              <a:buNone/>
            </a:pPr>
            <a:endParaRPr lang="en-AU" dirty="0"/>
          </a:p>
          <a:p>
            <a:pPr>
              <a:lnSpc>
                <a:spcPct val="100000"/>
              </a:lnSpc>
            </a:pPr>
            <a:endParaRPr lang="en-AU" dirty="0"/>
          </a:p>
          <a:p>
            <a:pPr lvl="1">
              <a:lnSpc>
                <a:spcPct val="100000"/>
              </a:lnSpc>
            </a:pPr>
            <a:endParaRPr lang="en-AU" dirty="0"/>
          </a:p>
          <a:p>
            <a:pPr>
              <a:lnSpc>
                <a:spcPct val="100000"/>
              </a:lnSpc>
            </a:pPr>
            <a:endParaRPr lang="en-AU"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0389750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4372</TotalTime>
  <Words>2156</Words>
  <Application>Microsoft Macintosh PowerPoint</Application>
  <PresentationFormat>Widescreen</PresentationFormat>
  <Paragraphs>181</Paragraphs>
  <Slides>14</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PowerPoint Presentation</vt:lpstr>
      <vt:lpstr>Chapter Outline</vt:lpstr>
      <vt:lpstr>Introduction</vt:lpstr>
      <vt:lpstr>Definitions</vt:lpstr>
      <vt:lpstr>The Global Tourism Industry Today</vt:lpstr>
      <vt:lpstr>The Global Tourism Industry Today</vt:lpstr>
      <vt:lpstr>Definitions</vt:lpstr>
      <vt:lpstr>Why Tourism Futures?</vt:lpstr>
      <vt:lpstr>Futures</vt:lpstr>
      <vt:lpstr>Sectors</vt:lpstr>
      <vt:lpstr>Themes</vt:lpstr>
      <vt:lpstr>Foresight</vt:lpstr>
      <vt:lpstr>Summary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Sally North</dc:creator>
  <cp:lastModifiedBy>Swati Nagpal</cp:lastModifiedBy>
  <cp:revision>185</cp:revision>
  <dcterms:created xsi:type="dcterms:W3CDTF">2016-07-13T11:20:36Z</dcterms:created>
  <dcterms:modified xsi:type="dcterms:W3CDTF">2021-02-26T01:40:16Z</dcterms:modified>
</cp:coreProperties>
</file>